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Bebas Neu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2ac9bf188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2ac9bf188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2ac9bf188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12ac9bf188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2ac9bf188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2ac9bf188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2ac9bf188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2ac9bf188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12ac9bf188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12ac9bf188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2ac9bf188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12ac9bf188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2ac9bf188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2ac9bf188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2ac9bf188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12ac9bf188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12cbab3f2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12cbab3f2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86ca632b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86ca632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86ca632bb8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86ca632bb8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2ac9bf188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2ac9bf18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2ac9bf18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2ac9bf18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12ac9bf18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12ac9bf18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ac9bf188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2ac9bf188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12ac9bf188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" name="Google Shape;1929;g12ac9bf188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2"/>
          <p:cNvSpPr txBox="1"/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MATRIX and its Application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2" name="Google Shape;1852;p22"/>
          <p:cNvSpPr txBox="1"/>
          <p:nvPr>
            <p:ph idx="1" type="subTitle"/>
          </p:nvPr>
        </p:nvSpPr>
        <p:spPr>
          <a:xfrm>
            <a:off x="1009200" y="3490224"/>
            <a:ext cx="71256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ot the movie.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53" name="Google Shape;1853;p22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4" name="Google Shape;1854;p22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22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3" name="Google Shape;1863;p22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9" name="Google Shape;1869;p22"/>
          <p:cNvSpPr txBox="1"/>
          <p:nvPr>
            <p:ph idx="1" type="subTitle"/>
          </p:nvPr>
        </p:nvSpPr>
        <p:spPr>
          <a:xfrm>
            <a:off x="1009200" y="3948624"/>
            <a:ext cx="71256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Anya Nosa, CS 131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1"/>
          <p:cNvSpPr txBox="1"/>
          <p:nvPr>
            <p:ph type="title"/>
          </p:nvPr>
        </p:nvSpPr>
        <p:spPr>
          <a:xfrm>
            <a:off x="553250" y="490225"/>
            <a:ext cx="65739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product</a:t>
            </a:r>
            <a:endParaRPr/>
          </a:p>
        </p:txBody>
      </p:sp>
      <p:sp>
        <p:nvSpPr>
          <p:cNvPr id="1942" name="Google Shape;1942;p31"/>
          <p:cNvSpPr txBox="1"/>
          <p:nvPr>
            <p:ph idx="1" type="body"/>
          </p:nvPr>
        </p:nvSpPr>
        <p:spPr>
          <a:xfrm>
            <a:off x="720000" y="1154650"/>
            <a:ext cx="7704000" cy="6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Apply the same process for finding the product of a matrix but now replace multiplication operation with boolean operators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3" name="Google Shape;1943;p31"/>
          <p:cNvPicPr preferRelativeResize="0"/>
          <p:nvPr/>
        </p:nvPicPr>
        <p:blipFill rotWithShape="1">
          <a:blip r:embed="rId3">
            <a:alphaModFix/>
          </a:blip>
          <a:srcRect b="0" l="4131" r="0" t="0"/>
          <a:stretch/>
        </p:blipFill>
        <p:spPr>
          <a:xfrm>
            <a:off x="5494600" y="604524"/>
            <a:ext cx="842600" cy="3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398" y="1968954"/>
            <a:ext cx="2233200" cy="67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350" y="2814550"/>
            <a:ext cx="4321512" cy="6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6075" y="3666025"/>
            <a:ext cx="1788240" cy="6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0700" y="3660125"/>
            <a:ext cx="1000210" cy="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2"/>
          <p:cNvSpPr txBox="1"/>
          <p:nvPr>
            <p:ph type="title"/>
          </p:nvPr>
        </p:nvSpPr>
        <p:spPr>
          <a:xfrm>
            <a:off x="5173488" y="1571550"/>
            <a:ext cx="3250500" cy="100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r</a:t>
            </a:r>
            <a:r>
              <a:rPr lang="en" sz="4100"/>
              <a:t>th Boolean power of A</a:t>
            </a:r>
            <a:endParaRPr sz="4100"/>
          </a:p>
        </p:txBody>
      </p:sp>
      <p:pic>
        <p:nvPicPr>
          <p:cNvPr id="1953" name="Google Shape;19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697" y="2892425"/>
            <a:ext cx="2940125" cy="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125" y="1160350"/>
            <a:ext cx="136040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413" y="2296475"/>
            <a:ext cx="27622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32"/>
          <p:cNvSpPr txBox="1"/>
          <p:nvPr/>
        </p:nvSpPr>
        <p:spPr>
          <a:xfrm>
            <a:off x="895275" y="1319913"/>
            <a:ext cx="86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Given </a:t>
            </a:r>
            <a:endParaRPr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7" name="Google Shape;195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13" y="3469800"/>
            <a:ext cx="29622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matrices</a:t>
            </a:r>
            <a:endParaRPr/>
          </a:p>
        </p:txBody>
      </p:sp>
      <p:sp>
        <p:nvSpPr>
          <p:cNvPr id="1963" name="Google Shape;1963;p33"/>
          <p:cNvSpPr txBox="1"/>
          <p:nvPr>
            <p:ph idx="2" type="title"/>
          </p:nvPr>
        </p:nvSpPr>
        <p:spPr>
          <a:xfrm>
            <a:off x="1627135" y="1875113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physics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4" name="Google Shape;1964;p33"/>
          <p:cNvSpPr/>
          <p:nvPr/>
        </p:nvSpPr>
        <p:spPr>
          <a:xfrm>
            <a:off x="1518475" y="1290225"/>
            <a:ext cx="1666301" cy="1486573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33"/>
          <p:cNvSpPr txBox="1"/>
          <p:nvPr>
            <p:ph idx="2" type="title"/>
          </p:nvPr>
        </p:nvSpPr>
        <p:spPr>
          <a:xfrm>
            <a:off x="6350110" y="1875113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geology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6" name="Google Shape;1966;p33"/>
          <p:cNvSpPr/>
          <p:nvPr/>
        </p:nvSpPr>
        <p:spPr>
          <a:xfrm>
            <a:off x="6241450" y="1290225"/>
            <a:ext cx="1666301" cy="1486573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33"/>
          <p:cNvSpPr txBox="1"/>
          <p:nvPr>
            <p:ph idx="2" type="title"/>
          </p:nvPr>
        </p:nvSpPr>
        <p:spPr>
          <a:xfrm>
            <a:off x="1627135" y="3436950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Computer science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8" name="Google Shape;1968;p33"/>
          <p:cNvSpPr/>
          <p:nvPr/>
        </p:nvSpPr>
        <p:spPr>
          <a:xfrm>
            <a:off x="1518475" y="2882125"/>
            <a:ext cx="1666301" cy="1486573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33"/>
          <p:cNvSpPr txBox="1"/>
          <p:nvPr>
            <p:ph idx="2" type="title"/>
          </p:nvPr>
        </p:nvSpPr>
        <p:spPr>
          <a:xfrm>
            <a:off x="6350110" y="3436950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encryption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0" name="Google Shape;1970;p33"/>
          <p:cNvSpPr/>
          <p:nvPr/>
        </p:nvSpPr>
        <p:spPr>
          <a:xfrm>
            <a:off x="6241450" y="2882125"/>
            <a:ext cx="1666301" cy="1486573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1" name="Google Shape;1971;p33"/>
          <p:cNvCxnSpPr/>
          <p:nvPr/>
        </p:nvCxnSpPr>
        <p:spPr>
          <a:xfrm>
            <a:off x="4572975" y="2132875"/>
            <a:ext cx="1668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33"/>
          <p:cNvCxnSpPr/>
          <p:nvPr/>
        </p:nvCxnSpPr>
        <p:spPr>
          <a:xfrm>
            <a:off x="4590525" y="4099000"/>
            <a:ext cx="16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33"/>
          <p:cNvCxnSpPr/>
          <p:nvPr/>
        </p:nvCxnSpPr>
        <p:spPr>
          <a:xfrm>
            <a:off x="3184775" y="1606250"/>
            <a:ext cx="14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33"/>
          <p:cNvCxnSpPr/>
          <p:nvPr/>
        </p:nvCxnSpPr>
        <p:spPr>
          <a:xfrm flipH="1" rot="10800000">
            <a:off x="3184775" y="3589350"/>
            <a:ext cx="13881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33"/>
          <p:cNvCxnSpPr>
            <a:endCxn id="1962" idx="2"/>
          </p:cNvCxnSpPr>
          <p:nvPr/>
        </p:nvCxnSpPr>
        <p:spPr>
          <a:xfrm rot="10800000">
            <a:off x="4572000" y="950275"/>
            <a:ext cx="9600" cy="28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6" name="Google Shape;1976;p33"/>
          <p:cNvCxnSpPr/>
          <p:nvPr/>
        </p:nvCxnSpPr>
        <p:spPr>
          <a:xfrm rot="10800000">
            <a:off x="4572150" y="950200"/>
            <a:ext cx="9600" cy="31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7" name="Google Shape;1977;p33"/>
          <p:cNvGrpSpPr/>
          <p:nvPr/>
        </p:nvGrpSpPr>
        <p:grpSpPr>
          <a:xfrm>
            <a:off x="1105885" y="912915"/>
            <a:ext cx="789942" cy="711839"/>
            <a:chOff x="3126576" y="1814328"/>
            <a:chExt cx="398558" cy="384072"/>
          </a:xfrm>
        </p:grpSpPr>
        <p:sp>
          <p:nvSpPr>
            <p:cNvPr id="1978" name="Google Shape;1978;p33"/>
            <p:cNvSpPr/>
            <p:nvPr/>
          </p:nvSpPr>
          <p:spPr>
            <a:xfrm>
              <a:off x="3269563" y="1950122"/>
              <a:ext cx="112504" cy="112483"/>
            </a:xfrm>
            <a:custGeom>
              <a:rect b="b" l="l" r="r" t="t"/>
              <a:pathLst>
                <a:path extrusionOk="0" h="5583" w="5584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3126576" y="1814328"/>
              <a:ext cx="398558" cy="384072"/>
            </a:xfrm>
            <a:custGeom>
              <a:rect b="b" l="l" r="r" t="t"/>
              <a:pathLst>
                <a:path extrusionOk="0" h="19063" w="19782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0" name="Google Shape;1980;p33"/>
          <p:cNvSpPr/>
          <p:nvPr/>
        </p:nvSpPr>
        <p:spPr>
          <a:xfrm>
            <a:off x="2988350" y="2248300"/>
            <a:ext cx="461122" cy="633812"/>
          </a:xfrm>
          <a:custGeom>
            <a:rect b="b" l="l" r="r" t="t"/>
            <a:pathLst>
              <a:path extrusionOk="0" h="19062" w="12885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1" name="Google Shape;1981;p33"/>
          <p:cNvGrpSpPr/>
          <p:nvPr/>
        </p:nvGrpSpPr>
        <p:grpSpPr>
          <a:xfrm>
            <a:off x="7647178" y="1112940"/>
            <a:ext cx="461126" cy="440108"/>
            <a:chOff x="1376423" y="3108744"/>
            <a:chExt cx="414756" cy="384072"/>
          </a:xfrm>
        </p:grpSpPr>
        <p:sp>
          <p:nvSpPr>
            <p:cNvPr id="1982" name="Google Shape;1982;p33"/>
            <p:cNvSpPr/>
            <p:nvPr/>
          </p:nvSpPr>
          <p:spPr>
            <a:xfrm>
              <a:off x="1376423" y="3108744"/>
              <a:ext cx="414756" cy="384072"/>
            </a:xfrm>
            <a:custGeom>
              <a:rect b="b" l="l" r="r" t="t"/>
              <a:pathLst>
                <a:path extrusionOk="0" h="19063" w="20586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1570000" y="3247520"/>
              <a:ext cx="67071" cy="64532"/>
            </a:xfrm>
            <a:custGeom>
              <a:rect b="b" l="l" r="r" t="t"/>
              <a:pathLst>
                <a:path extrusionOk="0" h="3203" w="3329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33"/>
          <p:cNvGrpSpPr/>
          <p:nvPr/>
        </p:nvGrpSpPr>
        <p:grpSpPr>
          <a:xfrm>
            <a:off x="1009247" y="3958453"/>
            <a:ext cx="723151" cy="565215"/>
            <a:chOff x="-47527350" y="2747625"/>
            <a:chExt cx="300100" cy="228425"/>
          </a:xfrm>
        </p:grpSpPr>
        <p:sp>
          <p:nvSpPr>
            <p:cNvPr id="1985" name="Google Shape;1985;p33"/>
            <p:cNvSpPr/>
            <p:nvPr/>
          </p:nvSpPr>
          <p:spPr>
            <a:xfrm>
              <a:off x="-47475350" y="2782275"/>
              <a:ext cx="124450" cy="124475"/>
            </a:xfrm>
            <a:custGeom>
              <a:rect b="b" l="l" r="r" t="t"/>
              <a:pathLst>
                <a:path extrusionOk="0" h="4979" w="4978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-47333600" y="278227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-47333600" y="2817725"/>
              <a:ext cx="53600" cy="18125"/>
            </a:xfrm>
            <a:custGeom>
              <a:rect b="b" l="l" r="r" t="t"/>
              <a:pathLst>
                <a:path extrusionOk="0" h="725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-47333600" y="2852375"/>
              <a:ext cx="53600" cy="17350"/>
            </a:xfrm>
            <a:custGeom>
              <a:rect b="b" l="l" r="r" t="t"/>
              <a:pathLst>
                <a:path extrusionOk="0" h="694" w="214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-47333600" y="2887800"/>
              <a:ext cx="53600" cy="17375"/>
            </a:xfrm>
            <a:custGeom>
              <a:rect b="b" l="l" r="r" t="t"/>
              <a:pathLst>
                <a:path extrusionOk="0" h="695" w="214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-47527350" y="2747625"/>
              <a:ext cx="300100" cy="228425"/>
            </a:xfrm>
            <a:custGeom>
              <a:rect b="b" l="l" r="r" t="t"/>
              <a:pathLst>
                <a:path extrusionOk="0" h="9137" w="12004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33"/>
          <p:cNvGrpSpPr/>
          <p:nvPr/>
        </p:nvGrpSpPr>
        <p:grpSpPr>
          <a:xfrm>
            <a:off x="7647180" y="3958446"/>
            <a:ext cx="565427" cy="565235"/>
            <a:chOff x="-59889100" y="2671925"/>
            <a:chExt cx="319000" cy="315950"/>
          </a:xfrm>
        </p:grpSpPr>
        <p:sp>
          <p:nvSpPr>
            <p:cNvPr id="1992" name="Google Shape;1992;p33"/>
            <p:cNvSpPr/>
            <p:nvPr/>
          </p:nvSpPr>
          <p:spPr>
            <a:xfrm>
              <a:off x="-59889100" y="2672000"/>
              <a:ext cx="149675" cy="256025"/>
            </a:xfrm>
            <a:custGeom>
              <a:rect b="b" l="l" r="r" t="t"/>
              <a:pathLst>
                <a:path extrusionOk="0" h="10241" w="5987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-59830825" y="2892525"/>
              <a:ext cx="201650" cy="95350"/>
            </a:xfrm>
            <a:custGeom>
              <a:rect b="b" l="l" r="r" t="t"/>
              <a:pathLst>
                <a:path extrusionOk="0" h="3814" w="8066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-59719775" y="2671925"/>
              <a:ext cx="149675" cy="256425"/>
            </a:xfrm>
            <a:custGeom>
              <a:rect b="b" l="l" r="r" t="t"/>
              <a:pathLst>
                <a:path extrusionOk="0" h="10257" w="5987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-59762300" y="2757075"/>
              <a:ext cx="63025" cy="145725"/>
            </a:xfrm>
            <a:custGeom>
              <a:rect b="b" l="l" r="r" t="t"/>
              <a:pathLst>
                <a:path extrusionOk="0" h="5829" w="2521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33"/>
          <p:cNvGrpSpPr/>
          <p:nvPr/>
        </p:nvGrpSpPr>
        <p:grpSpPr>
          <a:xfrm>
            <a:off x="5969133" y="3067926"/>
            <a:ext cx="565421" cy="565223"/>
            <a:chOff x="-32243500" y="2299850"/>
            <a:chExt cx="300900" cy="290275"/>
          </a:xfrm>
        </p:grpSpPr>
        <p:sp>
          <p:nvSpPr>
            <p:cNvPr id="1997" name="Google Shape;1997;p33"/>
            <p:cNvSpPr/>
            <p:nvPr/>
          </p:nvSpPr>
          <p:spPr>
            <a:xfrm>
              <a:off x="-32243500" y="2299850"/>
              <a:ext cx="300900" cy="290275"/>
            </a:xfrm>
            <a:custGeom>
              <a:rect b="b" l="l" r="r" t="t"/>
              <a:pathLst>
                <a:path extrusionOk="0" h="11611" w="12036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-32048175" y="2342775"/>
              <a:ext cx="55950" cy="51025"/>
            </a:xfrm>
            <a:custGeom>
              <a:rect b="b" l="l" r="r" t="t"/>
              <a:pathLst>
                <a:path extrusionOk="0" h="2041" w="2238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9" name="Google Shape;1999;p33"/>
          <p:cNvSpPr/>
          <p:nvPr/>
        </p:nvSpPr>
        <p:spPr>
          <a:xfrm>
            <a:off x="6021797" y="2113673"/>
            <a:ext cx="461127" cy="488403"/>
          </a:xfrm>
          <a:custGeom>
            <a:rect b="b" l="l" r="r" t="t"/>
            <a:pathLst>
              <a:path extrusionOk="0" h="11479" w="11503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4"/>
          <p:cNvSpPr txBox="1"/>
          <p:nvPr>
            <p:ph type="title"/>
          </p:nvPr>
        </p:nvSpPr>
        <p:spPr>
          <a:xfrm>
            <a:off x="670410" y="1930600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physics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05" name="Google Shape;2005;p34"/>
          <p:cNvSpPr/>
          <p:nvPr/>
        </p:nvSpPr>
        <p:spPr>
          <a:xfrm>
            <a:off x="561750" y="1828462"/>
            <a:ext cx="1666301" cy="1486573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6" name="Google Shape;2006;p34"/>
          <p:cNvPicPr preferRelativeResize="0"/>
          <p:nvPr/>
        </p:nvPicPr>
        <p:blipFill rotWithShape="1">
          <a:blip r:embed="rId3">
            <a:alphaModFix/>
          </a:blip>
          <a:srcRect b="6428" l="0" r="0" t="0"/>
          <a:stretch/>
        </p:blipFill>
        <p:spPr>
          <a:xfrm>
            <a:off x="2869175" y="1064825"/>
            <a:ext cx="2761488" cy="13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175" y="3044650"/>
            <a:ext cx="2625449" cy="147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2683" y="1828450"/>
            <a:ext cx="2625442" cy="19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9" name="Google Shape;2009;p34"/>
          <p:cNvCxnSpPr>
            <a:endCxn id="2006" idx="1"/>
          </p:cNvCxnSpPr>
          <p:nvPr/>
        </p:nvCxnSpPr>
        <p:spPr>
          <a:xfrm flipH="1" rot="10800000">
            <a:off x="2250275" y="1739087"/>
            <a:ext cx="618900" cy="3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0" name="Google Shape;2010;p34"/>
          <p:cNvCxnSpPr>
            <a:endCxn id="2008" idx="1"/>
          </p:cNvCxnSpPr>
          <p:nvPr/>
        </p:nvCxnSpPr>
        <p:spPr>
          <a:xfrm flipH="1" rot="10800000">
            <a:off x="2238283" y="2788175"/>
            <a:ext cx="37344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1" name="Google Shape;2011;p34"/>
          <p:cNvCxnSpPr>
            <a:endCxn id="2007" idx="1"/>
          </p:cNvCxnSpPr>
          <p:nvPr/>
        </p:nvCxnSpPr>
        <p:spPr>
          <a:xfrm>
            <a:off x="2229375" y="3115855"/>
            <a:ext cx="865800" cy="6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34"/>
          <p:cNvSpPr txBox="1"/>
          <p:nvPr/>
        </p:nvSpPr>
        <p:spPr>
          <a:xfrm>
            <a:off x="695150" y="2302475"/>
            <a:ext cx="13995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Circuits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Optics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mechanics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5"/>
          <p:cNvSpPr txBox="1"/>
          <p:nvPr>
            <p:ph idx="4294967295" type="title"/>
          </p:nvPr>
        </p:nvSpPr>
        <p:spPr>
          <a:xfrm>
            <a:off x="994848" y="1970775"/>
            <a:ext cx="17391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Computer science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018" name="Google Shape;2018;p35"/>
          <p:cNvSpPr/>
          <p:nvPr/>
        </p:nvSpPr>
        <p:spPr>
          <a:xfrm>
            <a:off x="837588" y="1775800"/>
            <a:ext cx="2053620" cy="1796574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9" name="Google Shape;20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76" y="912825"/>
            <a:ext cx="2288800" cy="1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35"/>
          <p:cNvSpPr txBox="1"/>
          <p:nvPr/>
        </p:nvSpPr>
        <p:spPr>
          <a:xfrm>
            <a:off x="1135400" y="2287575"/>
            <a:ext cx="14580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3D Image renderings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Solve complicated algorithms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1" name="Google Shape;2021;p35"/>
          <p:cNvCxnSpPr>
            <a:endCxn id="2019" idx="1"/>
          </p:cNvCxnSpPr>
          <p:nvPr/>
        </p:nvCxnSpPr>
        <p:spPr>
          <a:xfrm flipH="1" rot="10800000">
            <a:off x="2905376" y="1557225"/>
            <a:ext cx="5637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2" name="Google Shape;20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50" y="2317200"/>
            <a:ext cx="2771130" cy="1418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3" name="Google Shape;2023;p35"/>
          <p:cNvCxnSpPr>
            <a:endCxn id="2022" idx="1"/>
          </p:cNvCxnSpPr>
          <p:nvPr/>
        </p:nvCxnSpPr>
        <p:spPr>
          <a:xfrm>
            <a:off x="2905350" y="2931462"/>
            <a:ext cx="1707900" cy="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6"/>
          <p:cNvSpPr txBox="1"/>
          <p:nvPr>
            <p:ph idx="3" type="title"/>
          </p:nvPr>
        </p:nvSpPr>
        <p:spPr>
          <a:xfrm>
            <a:off x="930435" y="2181800"/>
            <a:ext cx="14490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encryption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029" name="Google Shape;2029;p36"/>
          <p:cNvSpPr/>
          <p:nvPr/>
        </p:nvSpPr>
        <p:spPr>
          <a:xfrm>
            <a:off x="755650" y="2004400"/>
            <a:ext cx="1798558" cy="1673292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36"/>
          <p:cNvSpPr txBox="1"/>
          <p:nvPr/>
        </p:nvSpPr>
        <p:spPr>
          <a:xfrm>
            <a:off x="976775" y="2612675"/>
            <a:ext cx="1356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Internet and bank security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1" name="Google Shape;20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014" y="684650"/>
            <a:ext cx="2544450" cy="23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100" y="2461825"/>
            <a:ext cx="1798550" cy="179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3" name="Google Shape;2033;p36"/>
          <p:cNvCxnSpPr>
            <a:endCxn id="2032" idx="1"/>
          </p:cNvCxnSpPr>
          <p:nvPr/>
        </p:nvCxnSpPr>
        <p:spPr>
          <a:xfrm>
            <a:off x="2536600" y="3344300"/>
            <a:ext cx="37875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4" name="Google Shape;2034;p36"/>
          <p:cNvCxnSpPr>
            <a:endCxn id="2031" idx="1"/>
          </p:cNvCxnSpPr>
          <p:nvPr/>
        </p:nvCxnSpPr>
        <p:spPr>
          <a:xfrm flipH="1" rot="10800000">
            <a:off x="2562914" y="1847137"/>
            <a:ext cx="872100" cy="5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7"/>
          <p:cNvSpPr txBox="1"/>
          <p:nvPr>
            <p:ph idx="4294967295" type="title"/>
          </p:nvPr>
        </p:nvSpPr>
        <p:spPr>
          <a:xfrm>
            <a:off x="1105906" y="2222964"/>
            <a:ext cx="1193700" cy="2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geology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2040" name="Google Shape;2040;p37"/>
          <p:cNvSpPr/>
          <p:nvPr/>
        </p:nvSpPr>
        <p:spPr>
          <a:xfrm>
            <a:off x="877724" y="2071450"/>
            <a:ext cx="1623797" cy="1588667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37"/>
          <p:cNvSpPr txBox="1"/>
          <p:nvPr/>
        </p:nvSpPr>
        <p:spPr>
          <a:xfrm>
            <a:off x="1033826" y="2571750"/>
            <a:ext cx="1311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Seismic surveys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-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Collecting and storing data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2" name="Google Shape;20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551" y="2738525"/>
            <a:ext cx="2315100" cy="1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701" y="1171575"/>
            <a:ext cx="3267075" cy="140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4" name="Google Shape;2044;p37"/>
          <p:cNvCxnSpPr>
            <a:endCxn id="2043" idx="1"/>
          </p:cNvCxnSpPr>
          <p:nvPr/>
        </p:nvCxnSpPr>
        <p:spPr>
          <a:xfrm flipH="1" rot="10800000">
            <a:off x="2519101" y="1871663"/>
            <a:ext cx="273960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5" name="Google Shape;2045;p37"/>
          <p:cNvCxnSpPr>
            <a:endCxn id="2042" idx="1"/>
          </p:cNvCxnSpPr>
          <p:nvPr/>
        </p:nvCxnSpPr>
        <p:spPr>
          <a:xfrm>
            <a:off x="2518951" y="3431975"/>
            <a:ext cx="819600" cy="2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38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3"/>
          <p:cNvSpPr txBox="1"/>
          <p:nvPr>
            <p:ph type="title"/>
          </p:nvPr>
        </p:nvSpPr>
        <p:spPr>
          <a:xfrm>
            <a:off x="720000" y="2020100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75" name="Google Shape;1875;p23"/>
          <p:cNvSpPr txBox="1"/>
          <p:nvPr>
            <p:ph idx="4294967295" type="body"/>
          </p:nvPr>
        </p:nvSpPr>
        <p:spPr>
          <a:xfrm>
            <a:off x="4572000" y="1344450"/>
            <a:ext cx="4372500" cy="25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AutoNum type="arabicPeriod"/>
            </a:pPr>
            <a:r>
              <a:rPr lang="en" sz="2600">
                <a:solidFill>
                  <a:schemeClr val="dk2"/>
                </a:solidFill>
              </a:rPr>
              <a:t>What is a matrix?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AutoNum type="arabicPeriod"/>
            </a:pPr>
            <a:r>
              <a:rPr lang="en" sz="2600">
                <a:solidFill>
                  <a:schemeClr val="dk2"/>
                </a:solidFill>
              </a:rPr>
              <a:t>Matrix </a:t>
            </a:r>
            <a:r>
              <a:rPr lang="en" sz="2600">
                <a:solidFill>
                  <a:schemeClr val="dk2"/>
                </a:solidFill>
              </a:rPr>
              <a:t>arithmetic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AutoNum type="arabicPeriod"/>
            </a:pPr>
            <a:r>
              <a:rPr lang="en" sz="2600">
                <a:solidFill>
                  <a:schemeClr val="dk2"/>
                </a:solidFill>
              </a:rPr>
              <a:t>More on matrices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AutoNum type="arabicPeriod"/>
            </a:pPr>
            <a:r>
              <a:rPr lang="en" sz="2600">
                <a:solidFill>
                  <a:schemeClr val="dk2"/>
                </a:solidFill>
              </a:rPr>
              <a:t>Zero - one matrices</a:t>
            </a:r>
            <a:endParaRPr sz="2600">
              <a:solidFill>
                <a:schemeClr val="dk2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AutoNum type="arabicPeriod"/>
            </a:pPr>
            <a:r>
              <a:rPr lang="en" sz="2600">
                <a:solidFill>
                  <a:schemeClr val="dk2"/>
                </a:solidFill>
              </a:rPr>
              <a:t>Application of matrices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matrix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1" name="Google Shape;1881;p24"/>
          <p:cNvSpPr txBox="1"/>
          <p:nvPr>
            <p:ph idx="1" type="body"/>
          </p:nvPr>
        </p:nvSpPr>
        <p:spPr>
          <a:xfrm>
            <a:off x="720000" y="1466925"/>
            <a:ext cx="4372500" cy="249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1900"/>
              <a:t>An array of numbers. 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1900"/>
              <a:t>The size of a matrix is m x n, where m = # of rows and n = # of columns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square matrix is n x n, where # of rows = # of columns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Upper triangle, lower triangle, diagonal</a:t>
            </a:r>
            <a:endParaRPr sz="1900"/>
          </a:p>
        </p:txBody>
      </p:sp>
      <p:pic>
        <p:nvPicPr>
          <p:cNvPr id="1882" name="Google Shape;18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825" y="1205464"/>
            <a:ext cx="1797275" cy="9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900" y="2408937"/>
            <a:ext cx="1409000" cy="8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025" y="2408924"/>
            <a:ext cx="1637983" cy="8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962" y="3494539"/>
            <a:ext cx="1409000" cy="82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24"/>
          <p:cNvSpPr txBox="1"/>
          <p:nvPr/>
        </p:nvSpPr>
        <p:spPr>
          <a:xfrm>
            <a:off x="2163525" y="23880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25"/>
          <p:cNvSpPr txBox="1"/>
          <p:nvPr>
            <p:ph type="title"/>
          </p:nvPr>
        </p:nvSpPr>
        <p:spPr>
          <a:xfrm>
            <a:off x="720000" y="74762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arithmetic</a:t>
            </a:r>
            <a:endParaRPr/>
          </a:p>
        </p:txBody>
      </p:sp>
      <p:sp>
        <p:nvSpPr>
          <p:cNvPr id="1892" name="Google Shape;1892;p25"/>
          <p:cNvSpPr txBox="1"/>
          <p:nvPr>
            <p:ph idx="1" type="subTitle"/>
          </p:nvPr>
        </p:nvSpPr>
        <p:spPr>
          <a:xfrm>
            <a:off x="1216375" y="2571750"/>
            <a:ext cx="2693700" cy="85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sum of two matrices of the same size done by </a:t>
            </a:r>
            <a:r>
              <a:rPr lang="en">
                <a:solidFill>
                  <a:schemeClr val="accent2"/>
                </a:solidFill>
              </a:rPr>
              <a:t>combining</a:t>
            </a:r>
            <a:r>
              <a:rPr lang="en">
                <a:solidFill>
                  <a:schemeClr val="accent2"/>
                </a:solidFill>
              </a:rPr>
              <a:t> the </a:t>
            </a:r>
            <a:r>
              <a:rPr lang="en">
                <a:solidFill>
                  <a:schemeClr val="accent2"/>
                </a:solidFill>
              </a:rPr>
              <a:t>elements</a:t>
            </a:r>
            <a:r>
              <a:rPr lang="en">
                <a:solidFill>
                  <a:schemeClr val="accent2"/>
                </a:solidFill>
              </a:rPr>
              <a:t> in their respective positions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93" name="Google Shape;1893;p25"/>
          <p:cNvSpPr txBox="1"/>
          <p:nvPr>
            <p:ph idx="3" type="title"/>
          </p:nvPr>
        </p:nvSpPr>
        <p:spPr>
          <a:xfrm>
            <a:off x="1216375" y="1881188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Addition</a:t>
            </a:r>
            <a:endParaRPr sz="3600"/>
          </a:p>
        </p:txBody>
      </p:sp>
      <p:pic>
        <p:nvPicPr>
          <p:cNvPr id="1894" name="Google Shape;1894;p25"/>
          <p:cNvPicPr preferRelativeResize="0"/>
          <p:nvPr/>
        </p:nvPicPr>
        <p:blipFill rotWithShape="1">
          <a:blip r:embed="rId3">
            <a:alphaModFix/>
          </a:blip>
          <a:srcRect b="0" l="0" r="35144" t="0"/>
          <a:stretch/>
        </p:blipFill>
        <p:spPr>
          <a:xfrm>
            <a:off x="5268588" y="1799550"/>
            <a:ext cx="2896401" cy="9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962" y="2890500"/>
            <a:ext cx="1635682" cy="9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6"/>
          <p:cNvSpPr txBox="1"/>
          <p:nvPr>
            <p:ph idx="4294967295" type="title"/>
          </p:nvPr>
        </p:nvSpPr>
        <p:spPr>
          <a:xfrm>
            <a:off x="1009100" y="1311125"/>
            <a:ext cx="26937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1901" name="Google Shape;1901;p26"/>
          <p:cNvSpPr txBox="1"/>
          <p:nvPr>
            <p:ph idx="1" type="subTitle"/>
          </p:nvPr>
        </p:nvSpPr>
        <p:spPr>
          <a:xfrm>
            <a:off x="1009100" y="2342125"/>
            <a:ext cx="2693700" cy="105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The product of two matrices of size </a:t>
            </a:r>
            <a:r>
              <a:rPr i="1" lang="en" sz="1500">
                <a:solidFill>
                  <a:schemeClr val="accent2"/>
                </a:solidFill>
              </a:rPr>
              <a:t>m </a:t>
            </a:r>
            <a:r>
              <a:rPr lang="en" sz="1500">
                <a:solidFill>
                  <a:schemeClr val="accent2"/>
                </a:solidFill>
              </a:rPr>
              <a:t>x</a:t>
            </a:r>
            <a:r>
              <a:rPr i="1" lang="en" sz="1500">
                <a:solidFill>
                  <a:schemeClr val="accent2"/>
                </a:solidFill>
              </a:rPr>
              <a:t> k</a:t>
            </a:r>
            <a:r>
              <a:rPr lang="en" sz="1500">
                <a:solidFill>
                  <a:schemeClr val="accent2"/>
                </a:solidFill>
              </a:rPr>
              <a:t> and </a:t>
            </a:r>
            <a:r>
              <a:rPr i="1" lang="en" sz="1500">
                <a:solidFill>
                  <a:schemeClr val="accent2"/>
                </a:solidFill>
              </a:rPr>
              <a:t>k </a:t>
            </a:r>
            <a:r>
              <a:rPr lang="en" sz="1500">
                <a:solidFill>
                  <a:schemeClr val="accent2"/>
                </a:solidFill>
              </a:rPr>
              <a:t>x</a:t>
            </a:r>
            <a:r>
              <a:rPr i="1" lang="en" sz="1500">
                <a:solidFill>
                  <a:schemeClr val="accent2"/>
                </a:solidFill>
              </a:rPr>
              <a:t> n</a:t>
            </a:r>
            <a:r>
              <a:rPr lang="en" sz="1500">
                <a:solidFill>
                  <a:schemeClr val="accent2"/>
                </a:solidFill>
              </a:rPr>
              <a:t> is done by multiplying the elements in the row of the first matrix by the elements in the column of the second matrix and adding the values together</a:t>
            </a:r>
            <a:endParaRPr sz="1500">
              <a:solidFill>
                <a:schemeClr val="accent2"/>
              </a:solidFill>
            </a:endParaRPr>
          </a:p>
        </p:txBody>
      </p:sp>
      <p:pic>
        <p:nvPicPr>
          <p:cNvPr id="1902" name="Google Shape;19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050" y="1311119"/>
            <a:ext cx="3337149" cy="11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525" y="2571747"/>
            <a:ext cx="1718205" cy="10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125" y="3798750"/>
            <a:ext cx="2899000" cy="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75" y="2168725"/>
            <a:ext cx="8122651" cy="12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8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Matrix</a:t>
            </a:r>
            <a:endParaRPr/>
          </a:p>
        </p:txBody>
      </p:sp>
      <p:sp>
        <p:nvSpPr>
          <p:cNvPr id="1915" name="Google Shape;1915;p28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 </a:t>
            </a:r>
            <a:r>
              <a:rPr i="1" lang="en"/>
              <a:t>n</a:t>
            </a:r>
            <a:r>
              <a:rPr lang="en"/>
              <a:t> x </a:t>
            </a:r>
            <a:r>
              <a:rPr i="1" lang="en"/>
              <a:t>n</a:t>
            </a:r>
            <a:r>
              <a:rPr lang="en"/>
              <a:t> matrix that is made up of 1’s running diagonally, while the rest of the elements are 0’s</a:t>
            </a:r>
            <a:endParaRPr/>
          </a:p>
        </p:txBody>
      </p:sp>
      <p:pic>
        <p:nvPicPr>
          <p:cNvPr id="1916" name="Google Shape;1916;p28"/>
          <p:cNvPicPr preferRelativeResize="0"/>
          <p:nvPr/>
        </p:nvPicPr>
        <p:blipFill rotWithShape="1">
          <a:blip r:embed="rId3">
            <a:alphaModFix/>
          </a:blip>
          <a:srcRect b="0" l="61225" r="0" t="0"/>
          <a:stretch/>
        </p:blipFill>
        <p:spPr>
          <a:xfrm>
            <a:off x="1553575" y="2248750"/>
            <a:ext cx="16841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28"/>
          <p:cNvSpPr txBox="1"/>
          <p:nvPr/>
        </p:nvSpPr>
        <p:spPr>
          <a:xfrm>
            <a:off x="1728575" y="1887100"/>
            <a:ext cx="133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 x 4 matrix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29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Transpose of a matrix</a:t>
            </a:r>
            <a:endParaRPr sz="3200"/>
          </a:p>
        </p:txBody>
      </p:sp>
      <p:sp>
        <p:nvSpPr>
          <p:cNvPr id="1923" name="Google Shape;1923;p29"/>
          <p:cNvSpPr txBox="1"/>
          <p:nvPr>
            <p:ph idx="1" type="subTitle"/>
          </p:nvPr>
        </p:nvSpPr>
        <p:spPr>
          <a:xfrm>
            <a:off x="947650" y="2419900"/>
            <a:ext cx="3084300" cy="17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</a:t>
            </a:r>
            <a:r>
              <a:rPr lang="en"/>
              <a:t>ake </a:t>
            </a:r>
            <a:r>
              <a:rPr i="1" lang="en"/>
              <a:t>m</a:t>
            </a:r>
            <a:r>
              <a:rPr lang="en"/>
              <a:t> x </a:t>
            </a:r>
            <a:r>
              <a:rPr i="1" lang="en"/>
              <a:t>n</a:t>
            </a:r>
            <a:r>
              <a:rPr lang="en"/>
              <a:t> matrix and swap the rows with the columns to form an </a:t>
            </a:r>
            <a:r>
              <a:rPr i="1" lang="en"/>
              <a:t>n</a:t>
            </a:r>
            <a:r>
              <a:rPr lang="en"/>
              <a:t> x </a:t>
            </a:r>
            <a:r>
              <a:rPr i="1" lang="en"/>
              <a:t>m </a:t>
            </a:r>
            <a:r>
              <a:rPr lang="en"/>
              <a:t>matrix</a:t>
            </a:r>
            <a:endParaRPr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</a:t>
            </a:r>
            <a:r>
              <a:rPr lang="en"/>
              <a:t>irst row of a matrix becomes the first column of the matrix</a:t>
            </a:r>
            <a:endParaRPr/>
          </a:p>
          <a:p>
            <a:pPr indent="-3175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        : 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4" name="Google Shape;19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475" y="3659350"/>
            <a:ext cx="3429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51125"/>
            <a:ext cx="1503350" cy="1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075" y="2373275"/>
            <a:ext cx="2191150" cy="8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3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- one matrices</a:t>
            </a:r>
            <a:endParaRPr/>
          </a:p>
        </p:txBody>
      </p:sp>
      <p:sp>
        <p:nvSpPr>
          <p:cNvPr id="1932" name="Google Shape;1932;p30"/>
          <p:cNvSpPr txBox="1"/>
          <p:nvPr>
            <p:ph idx="1" type="body"/>
          </p:nvPr>
        </p:nvSpPr>
        <p:spPr>
          <a:xfrm>
            <a:off x="720000" y="1576900"/>
            <a:ext cx="3940800" cy="25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</a:t>
            </a:r>
            <a:r>
              <a:rPr lang="en"/>
              <a:t>re based on Boolean arithmetic, which are applied to algorithms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Two types: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Join</a:t>
            </a:r>
            <a:r>
              <a:rPr lang="en" sz="1200"/>
              <a:t> matrix uses notation V (like “or”)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Meet </a:t>
            </a:r>
            <a:r>
              <a:rPr lang="en" sz="1200"/>
              <a:t>matrix uses notation ^ (like “and”)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 sz="1200"/>
          </a:p>
        </p:txBody>
      </p:sp>
      <p:pic>
        <p:nvPicPr>
          <p:cNvPr id="1933" name="Google Shape;19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00" y="2698763"/>
            <a:ext cx="2306300" cy="10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856" y="1678800"/>
            <a:ext cx="2993420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700" y="2421775"/>
            <a:ext cx="3263724" cy="4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00" y="3010533"/>
            <a:ext cx="3263725" cy="459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